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2"/>
  </p:notesMasterIdLst>
  <p:handoutMasterIdLst>
    <p:handoutMasterId r:id="rId33"/>
  </p:handoutMasterIdLst>
  <p:sldIdLst>
    <p:sldId id="267" r:id="rId2"/>
    <p:sldId id="395" r:id="rId3"/>
    <p:sldId id="426" r:id="rId4"/>
    <p:sldId id="396" r:id="rId5"/>
    <p:sldId id="266" r:id="rId6"/>
    <p:sldId id="398" r:id="rId7"/>
    <p:sldId id="399" r:id="rId8"/>
    <p:sldId id="401" r:id="rId9"/>
    <p:sldId id="406" r:id="rId10"/>
    <p:sldId id="403" r:id="rId11"/>
    <p:sldId id="404" r:id="rId12"/>
    <p:sldId id="405" r:id="rId13"/>
    <p:sldId id="407" r:id="rId14"/>
    <p:sldId id="408" r:id="rId15"/>
    <p:sldId id="409" r:id="rId16"/>
    <p:sldId id="410" r:id="rId17"/>
    <p:sldId id="411" r:id="rId18"/>
    <p:sldId id="412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2" r:id="rId27"/>
    <p:sldId id="423" r:id="rId28"/>
    <p:sldId id="425" r:id="rId29"/>
    <p:sldId id="421" r:id="rId30"/>
    <p:sldId id="394" r:id="rId31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FD5EB4A-6345-CD45-A26E-9B8B88952B78}">
          <p14:sldIdLst>
            <p14:sldId id="267"/>
            <p14:sldId id="395"/>
            <p14:sldId id="426"/>
            <p14:sldId id="396"/>
            <p14:sldId id="266"/>
            <p14:sldId id="398"/>
            <p14:sldId id="399"/>
            <p14:sldId id="401"/>
            <p14:sldId id="406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5"/>
            <p14:sldId id="421"/>
            <p14:sldId id="39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3" autoAdjust="0"/>
    <p:restoredTop sz="69231" autoAdjust="0"/>
  </p:normalViewPr>
  <p:slideViewPr>
    <p:cSldViewPr snapToGrid="0">
      <p:cViewPr>
        <p:scale>
          <a:sx n="95" d="100"/>
          <a:sy n="95" d="100"/>
        </p:scale>
        <p:origin x="-912" y="-80"/>
      </p:cViewPr>
      <p:guideLst>
        <p:guide orient="horz" pos="3832"/>
        <p:guide orient="horz" pos="386"/>
        <p:guide orient="horz" pos="1024"/>
        <p:guide pos="220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a few quick words about </a:t>
            </a:r>
            <a:r>
              <a:rPr lang="en-US" baseline="0" dirty="0" err="1" smtClean="0"/>
              <a:t>FinancialForce.com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FinancialForce.com</a:t>
            </a:r>
            <a:r>
              <a:rPr lang="en-US" baseline="0" dirty="0" smtClean="0"/>
              <a:t> builds ERP apps that are native to the </a:t>
            </a:r>
            <a:r>
              <a:rPr lang="en-US" baseline="0" dirty="0" err="1" smtClean="0"/>
              <a:t>Salesforce</a:t>
            </a:r>
            <a:r>
              <a:rPr lang="en-US" baseline="0" dirty="0" smtClean="0"/>
              <a:t> App cloud including Accounting, professional services automation, Human resources and Inventory applications. Our apps can be subscribed to separately or part of a whole ERP family.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company investors include </a:t>
            </a:r>
            <a:r>
              <a:rPr lang="en-US" baseline="0" dirty="0" err="1" smtClean="0"/>
              <a:t>Salesforce</a:t>
            </a:r>
            <a:r>
              <a:rPr lang="en-US" baseline="0" dirty="0" smtClean="0"/>
              <a:t> Ventures, which made their original investment in us in 2009.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customers all around the world in 27 countries and over 650 employees including those at our headquarters on 595 Market St. here in San Francisco.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quite few sessions and parties planned here this week, you can learn more about those at </a:t>
            </a:r>
            <a:r>
              <a:rPr lang="en-US" baseline="0" dirty="0" err="1" smtClean="0"/>
              <a:t>Dreamforce.Financialforce.com</a:t>
            </a:r>
            <a:r>
              <a:rPr lang="en-US" baseline="0" dirty="0" smtClean="0"/>
              <a:t>. Feel free to join us.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34" Type="http://schemas.openxmlformats.org/officeDocument/2006/relationships/image" Target="../media/image1.png"/><Relationship Id="rId3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page/Login-Flows" TargetMode="External"/><Relationship Id="rId4" Type="http://schemas.openxmlformats.org/officeDocument/2006/relationships/hyperlink" Target="https://help.salesforce.com/apex/HTViewHelpDoc?id=security_login_flow.htm" TargetMode="External"/><Relationship Id="rId5" Type="http://schemas.openxmlformats.org/officeDocument/2006/relationships/hyperlink" Target="https://www.youtube.com/watch?v=gYes8OLAc-k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eveloperforce/df15-devzone-presentation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atlas.en-us.apexcode.meta/apexcode/apex_classes_annotation_InvocableVariable.htm" TargetMode="External"/><Relationship Id="rId4" Type="http://schemas.openxmlformats.org/officeDocument/2006/relationships/hyperlink" Target="https://developer.salesforce.com/docs/atlas.en-us.api_action.meta/api_action/actions_obj_apex.htm" TargetMode="External"/><Relationship Id="rId5" Type="http://schemas.openxmlformats.org/officeDocument/2006/relationships/hyperlink" Target="https://developer.salesforce.com/page/Login-Flows%23Login_Flow_samples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eloper.salesforce.com/docs/atlas.en-us.apexcode.meta/apexcode/apex_classes_annotation_InvocableMethod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4" Type="http://schemas.openxmlformats.org/officeDocument/2006/relationships/image" Target="../media/image27.ti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tif"/><Relationship Id="rId8" Type="http://schemas.openxmlformats.org/officeDocument/2006/relationships/image" Target="../media/image31.tif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Uses of</a:t>
            </a:r>
            <a:br>
              <a:rPr lang="en-US" dirty="0" smtClean="0"/>
            </a:br>
            <a:r>
              <a:rPr lang="en-US" dirty="0" err="1" smtClean="0"/>
              <a:t>Salesforce’s</a:t>
            </a:r>
            <a:r>
              <a:rPr lang="en-US" dirty="0" smtClean="0"/>
              <a:t> Login Flows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 M. Daniel</a:t>
            </a:r>
            <a:endParaRPr lang="en-US" dirty="0"/>
          </a:p>
          <a:p>
            <a:r>
              <a:rPr lang="en-US" dirty="0" err="1" smtClean="0"/>
              <a:t>FinancialForce.com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ImJohnMDaniel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226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Flow menu</a:t>
            </a:r>
          </a:p>
          <a:p>
            <a:r>
              <a:rPr lang="en-US" dirty="0"/>
              <a:t>Setup a “Screen” element</a:t>
            </a:r>
          </a:p>
          <a:p>
            <a:pPr marL="342900" indent="-342900"/>
            <a:r>
              <a:rPr lang="en-US" dirty="0" smtClean="0"/>
              <a:t>Header elements</a:t>
            </a:r>
          </a:p>
          <a:p>
            <a:pPr marL="342900" indent="-342900"/>
            <a:r>
              <a:rPr lang="en-US" dirty="0" smtClean="0"/>
              <a:t>Welcome text</a:t>
            </a:r>
          </a:p>
          <a:p>
            <a:pPr marL="342900" indent="-342900"/>
            <a:r>
              <a:rPr lang="en-US" dirty="0" smtClean="0"/>
              <a:t>Checkbox for acknowledgement</a:t>
            </a:r>
          </a:p>
          <a:p>
            <a:pPr marL="342900" indent="-342900"/>
            <a:r>
              <a:rPr lang="en-US" dirty="0" smtClean="0"/>
              <a:t>Button to move 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Flow…</a:t>
            </a:r>
            <a:endParaRPr lang="en-US" dirty="0"/>
          </a:p>
        </p:txBody>
      </p:sp>
      <p:pic>
        <p:nvPicPr>
          <p:cNvPr id="5" name="Shape 166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160" y="365760"/>
            <a:ext cx="2601274" cy="612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69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Flow menu</a:t>
            </a:r>
          </a:p>
          <a:p>
            <a:r>
              <a:rPr lang="en-US" dirty="0"/>
              <a:t>Setup a “Screen” </a:t>
            </a:r>
            <a:r>
              <a:rPr lang="en-US" dirty="0" smtClean="0"/>
              <a:t>element</a:t>
            </a:r>
          </a:p>
          <a:p>
            <a:r>
              <a:rPr lang="en-US" dirty="0" smtClean="0"/>
              <a:t>Add Logic – “Decision” element</a:t>
            </a:r>
          </a:p>
          <a:p>
            <a:pPr lvl="1"/>
            <a:r>
              <a:rPr lang="en-US" dirty="0" smtClean="0"/>
              <a:t>Element Name</a:t>
            </a:r>
          </a:p>
          <a:p>
            <a:pPr lvl="1"/>
            <a:r>
              <a:rPr lang="en-US" dirty="0" smtClean="0"/>
              <a:t>“Accepted” outcome</a:t>
            </a:r>
          </a:p>
          <a:p>
            <a:pPr lvl="1"/>
            <a:r>
              <a:rPr lang="en-US" dirty="0" smtClean="0"/>
              <a:t>“Not Accepted” outcome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Flow…</a:t>
            </a:r>
            <a:endParaRPr lang="en-US" dirty="0"/>
          </a:p>
        </p:txBody>
      </p:sp>
      <p:pic>
        <p:nvPicPr>
          <p:cNvPr id="6" name="Shape 17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038" y="365760"/>
            <a:ext cx="2601274" cy="612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783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 to profile…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Login Flows Screen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 to profile…</a:t>
            </a:r>
            <a:endParaRPr lang="en-US" dirty="0"/>
          </a:p>
        </p:txBody>
      </p:sp>
      <p:pic>
        <p:nvPicPr>
          <p:cNvPr id="4" name="Shape 204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619" y="365760"/>
            <a:ext cx="3077951" cy="6126480"/>
          </a:xfrm>
          <a:prstGeom prst="rect">
            <a:avLst/>
          </a:prstGeom>
          <a:noFill/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356098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38328" y="1601724"/>
            <a:ext cx="3846045" cy="4416552"/>
          </a:xfrm>
        </p:spPr>
        <p:txBody>
          <a:bodyPr/>
          <a:lstStyle/>
          <a:p>
            <a:r>
              <a:rPr lang="en-US" dirty="0" smtClean="0"/>
              <a:t>Access the Login Flows Screen</a:t>
            </a:r>
          </a:p>
          <a:p>
            <a:r>
              <a:rPr lang="en-US" dirty="0" smtClean="0"/>
              <a:t>Setup the assignment to the specific profile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 to profile…</a:t>
            </a:r>
            <a:endParaRPr lang="en-US" dirty="0"/>
          </a:p>
        </p:txBody>
      </p:sp>
      <p:pic>
        <p:nvPicPr>
          <p:cNvPr id="5" name="Shape 21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97" y="2057400"/>
            <a:ext cx="5860492" cy="2743200"/>
          </a:xfrm>
          <a:prstGeom prst="rect">
            <a:avLst/>
          </a:prstGeom>
          <a:noFill/>
          <a:ln>
            <a:solidFill>
              <a:srgbClr val="1C1C1C"/>
            </a:solidFill>
          </a:ln>
        </p:spPr>
      </p:pic>
    </p:spTree>
    <p:extLst>
      <p:ext uri="{BB962C8B-B14F-4D97-AF65-F5344CB8AC3E}">
        <p14:creationId xmlns:p14="http://schemas.microsoft.com/office/powerpoint/2010/main" val="423279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It’s that simple!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7465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So… When Can You</a:t>
            </a:r>
            <a:br>
              <a:rPr lang="en-US" sz="4800" b="1" dirty="0" smtClean="0"/>
            </a:br>
            <a:r>
              <a:rPr lang="en-US" sz="4800" b="1" dirty="0" smtClean="0"/>
              <a:t>Use Login Flows?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6848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3667678"/>
          </a:xfrm>
        </p:spPr>
        <p:txBody>
          <a:bodyPr/>
          <a:lstStyle/>
          <a:p>
            <a:r>
              <a:rPr lang="en-US" dirty="0" smtClean="0"/>
              <a:t>First time User Acceptance of Terms and Services</a:t>
            </a:r>
          </a:p>
          <a:p>
            <a:r>
              <a:rPr lang="en-US" dirty="0"/>
              <a:t>Gather More Information On First Time User of Communities</a:t>
            </a:r>
          </a:p>
          <a:p>
            <a:pPr lvl="1"/>
            <a:r>
              <a:rPr lang="en-US" dirty="0" smtClean="0"/>
              <a:t>“Login Wizards”</a:t>
            </a:r>
          </a:p>
          <a:p>
            <a:pPr lvl="1"/>
            <a:r>
              <a:rPr lang="en-US" dirty="0" smtClean="0"/>
              <a:t>Gather interests about community user to automatically subscribe to various data categories</a:t>
            </a:r>
          </a:p>
          <a:p>
            <a:r>
              <a:rPr lang="en-US" dirty="0" smtClean="0"/>
              <a:t>Gather information about user’s job role</a:t>
            </a:r>
          </a:p>
          <a:p>
            <a:r>
              <a:rPr lang="en-US" dirty="0" smtClean="0"/>
              <a:t>Different landing page on login …other than “Home” page</a:t>
            </a:r>
          </a:p>
          <a:p>
            <a:pPr lvl="1"/>
            <a:r>
              <a:rPr lang="en-US" dirty="0" smtClean="0"/>
              <a:t>Marketing / Executive Level Sales Pipeline Dashboard when problem exists</a:t>
            </a:r>
          </a:p>
          <a:p>
            <a:pPr lvl="1"/>
            <a:r>
              <a:rPr lang="en-US" dirty="0" smtClean="0"/>
              <a:t>User needs to fill in timesheet for last week – take them there first!</a:t>
            </a:r>
          </a:p>
          <a:p>
            <a:r>
              <a:rPr lang="en-US" dirty="0" smtClean="0"/>
              <a:t>Address Verification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Flow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 smtClean="0"/>
              <a:t>Demo #2</a:t>
            </a:r>
            <a:endParaRPr lang="en-US" sz="4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369332"/>
          </a:xfrm>
        </p:spPr>
        <p:txBody>
          <a:bodyPr/>
          <a:lstStyle/>
          <a:p>
            <a:pPr algn="ctr"/>
            <a:r>
              <a:rPr lang="en-US" dirty="0" smtClean="0"/>
              <a:t>Sales Pipeline Alert 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8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2143678"/>
          </a:xfrm>
        </p:spPr>
        <p:txBody>
          <a:bodyPr/>
          <a:lstStyle/>
          <a:p>
            <a:r>
              <a:rPr lang="en-US" dirty="0" smtClean="0"/>
              <a:t>Email Based Two Factor Authentication</a:t>
            </a:r>
          </a:p>
          <a:p>
            <a:r>
              <a:rPr lang="en-US" dirty="0" smtClean="0"/>
              <a:t>Automatic Registering of QR Codes / Two Factor Authentication</a:t>
            </a:r>
          </a:p>
          <a:p>
            <a:r>
              <a:rPr lang="en-US" dirty="0" smtClean="0"/>
              <a:t>Require Two Factor Authentication When Outside Corporate Network</a:t>
            </a:r>
          </a:p>
          <a:p>
            <a:r>
              <a:rPr lang="en-US" dirty="0" smtClean="0"/>
              <a:t>On Demand Update of Customer Community User’s Information From </a:t>
            </a:r>
            <a:r>
              <a:rPr lang="en-US" dirty="0" err="1" smtClean="0"/>
              <a:t>Backoffice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Login Flow Use Cases</a:t>
            </a:r>
            <a:endParaRPr lang="en-US" dirty="0"/>
          </a:p>
        </p:txBody>
      </p:sp>
      <p:sp>
        <p:nvSpPr>
          <p:cNvPr id="5" name="Text Placeholder 16"/>
          <p:cNvSpPr txBox="1">
            <a:spLocks/>
          </p:cNvSpPr>
          <p:nvPr/>
        </p:nvSpPr>
        <p:spPr>
          <a:xfrm>
            <a:off x="450621" y="4920166"/>
            <a:ext cx="11515535" cy="1135700"/>
          </a:xfrm>
          <a:prstGeom prst="rect">
            <a:avLst/>
          </a:prstGeom>
        </p:spPr>
        <p:txBody>
          <a:bodyPr vert="horz" lIns="9144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smtClean="0"/>
              <a:t>All of these use cases require Apex Code!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3846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38328" y="2230020"/>
            <a:ext cx="5583964" cy="2970276"/>
          </a:xfrm>
        </p:spPr>
        <p:txBody>
          <a:bodyPr/>
          <a:lstStyle/>
          <a:p>
            <a:r>
              <a:rPr lang="en-US" dirty="0" smtClean="0"/>
              <a:t>Certified Platform Builder II</a:t>
            </a:r>
          </a:p>
          <a:p>
            <a:r>
              <a:rPr lang="en-US" dirty="0"/>
              <a:t>Certified Advanced Developer</a:t>
            </a:r>
          </a:p>
          <a:p>
            <a:r>
              <a:rPr lang="en-US" dirty="0"/>
              <a:t>Certified Admin</a:t>
            </a:r>
          </a:p>
          <a:p>
            <a:r>
              <a:rPr lang="en-US" dirty="0"/>
              <a:t>Certified Service Cloud Consultant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@</a:t>
            </a:r>
            <a:r>
              <a:rPr lang="en-US" dirty="0" err="1" smtClean="0"/>
              <a:t>ImJohnMDaniel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M. Daniel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38328" y="1114656"/>
            <a:ext cx="5637438" cy="892552"/>
          </a:xfrm>
        </p:spPr>
        <p:txBody>
          <a:bodyPr/>
          <a:lstStyle/>
          <a:p>
            <a:r>
              <a:rPr lang="en-US" b="1" dirty="0" smtClean="0"/>
              <a:t>Product Services Team</a:t>
            </a:r>
          </a:p>
          <a:p>
            <a:r>
              <a:rPr lang="en-US" b="1" dirty="0" err="1" smtClean="0"/>
              <a:t>FinancialForce.com</a:t>
            </a:r>
            <a:endParaRPr lang="en-US" b="1" dirty="0"/>
          </a:p>
        </p:txBody>
      </p:sp>
      <p:pic>
        <p:nvPicPr>
          <p:cNvPr id="3" name="Picture 2" descr="JohnMDaniel-421x4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30" y="834673"/>
            <a:ext cx="4618231" cy="5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8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But How Do You</a:t>
            </a:r>
            <a:br>
              <a:rPr lang="en-US" sz="4800" b="1" dirty="0" smtClean="0"/>
            </a:br>
            <a:r>
              <a:rPr lang="en-US" sz="4800" b="1" dirty="0" smtClean="0"/>
              <a:t>Connect Your Flows</a:t>
            </a:r>
            <a:br>
              <a:rPr lang="en-US" sz="4800" b="1" dirty="0" smtClean="0"/>
            </a:br>
            <a:r>
              <a:rPr lang="en-US" sz="4800" b="1" dirty="0" smtClean="0"/>
              <a:t>to Apex Code?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02618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err="1" smtClean="0"/>
              <a:t>Process.Plugin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Apex Interface!!!</a:t>
            </a:r>
            <a:endParaRPr lang="en-US" sz="4800" b="1" dirty="0"/>
          </a:p>
        </p:txBody>
      </p:sp>
      <p:sp>
        <p:nvSpPr>
          <p:cNvPr id="3" name="Text Placeholder 16"/>
          <p:cNvSpPr txBox="1">
            <a:spLocks/>
          </p:cNvSpPr>
          <p:nvPr/>
        </p:nvSpPr>
        <p:spPr>
          <a:xfrm>
            <a:off x="450621" y="4973638"/>
            <a:ext cx="11515535" cy="1135700"/>
          </a:xfrm>
          <a:prstGeom prst="rect">
            <a:avLst/>
          </a:prstGeom>
        </p:spPr>
        <p:txBody>
          <a:bodyPr vert="horz" lIns="9144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smtClean="0"/>
              <a:t>…Wait!  …No!  That was the old way.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5923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@</a:t>
            </a:r>
            <a:r>
              <a:rPr lang="en-US" sz="4800" b="1" dirty="0" err="1" smtClean="0"/>
              <a:t>InvocableMethod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Apex Annotation!!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6331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2143678"/>
          </a:xfrm>
        </p:spPr>
        <p:txBody>
          <a:bodyPr/>
          <a:lstStyle/>
          <a:p>
            <a:r>
              <a:rPr lang="en-US" dirty="0" smtClean="0"/>
              <a:t>Allows you to expose an Apex class method to the </a:t>
            </a:r>
            <a:r>
              <a:rPr lang="en-US" dirty="0" err="1" smtClean="0"/>
              <a:t>VisualFlow</a:t>
            </a:r>
            <a:r>
              <a:rPr lang="en-US" dirty="0" smtClean="0"/>
              <a:t> configuration screen.</a:t>
            </a:r>
          </a:p>
          <a:p>
            <a:r>
              <a:rPr lang="en-US" dirty="0" smtClean="0"/>
              <a:t>Use @</a:t>
            </a:r>
            <a:r>
              <a:rPr lang="en-US" dirty="0" err="1" smtClean="0"/>
              <a:t>InvocableVariable</a:t>
            </a:r>
            <a:r>
              <a:rPr lang="en-US" dirty="0" smtClean="0"/>
              <a:t> annotation to designate variables that can be passed from the Flow to your Apex class.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InvocableMethods</a:t>
            </a:r>
            <a:r>
              <a:rPr lang="en-US" dirty="0" smtClean="0"/>
              <a:t> can be packaged!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InvocableMethod</a:t>
            </a:r>
            <a:r>
              <a:rPr lang="en-US" dirty="0" smtClean="0"/>
              <a:t> Annotation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4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 smtClean="0"/>
              <a:t>Demo #3</a:t>
            </a:r>
            <a:endParaRPr lang="en-US" sz="4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369332"/>
          </a:xfrm>
        </p:spPr>
        <p:txBody>
          <a:bodyPr/>
          <a:lstStyle/>
          <a:p>
            <a:pPr algn="ctr"/>
            <a:r>
              <a:rPr lang="en-US" dirty="0" smtClean="0"/>
              <a:t>Advanced </a:t>
            </a:r>
            <a:r>
              <a:rPr lang="en-US" dirty="0" err="1" smtClean="0"/>
              <a:t>Webservice</a:t>
            </a:r>
            <a:r>
              <a:rPr lang="en-US" dirty="0" smtClean="0"/>
              <a:t> Callout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3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Questions???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104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79"/>
            <a:ext cx="11515535" cy="3961783"/>
          </a:xfrm>
        </p:spPr>
        <p:txBody>
          <a:bodyPr/>
          <a:lstStyle/>
          <a:p>
            <a:r>
              <a:rPr lang="en-US" dirty="0" err="1" smtClean="0"/>
              <a:t>Dreamforce</a:t>
            </a:r>
            <a:r>
              <a:rPr lang="en-US" dirty="0" smtClean="0"/>
              <a:t> ‘15 </a:t>
            </a:r>
            <a:r>
              <a:rPr lang="en-US" dirty="0" err="1" smtClean="0"/>
              <a:t>DevZone</a:t>
            </a:r>
            <a:r>
              <a:rPr lang="en-US" dirty="0" smtClean="0"/>
              <a:t> Presentations</a:t>
            </a:r>
          </a:p>
          <a:p>
            <a:pPr lvl="1"/>
            <a:r>
              <a:rPr lang="en-US" dirty="0">
                <a:hlinkClick r:id="rId2"/>
              </a:rPr>
              <a:t>https://github.com/developerforce/df15-devzone-</a:t>
            </a:r>
            <a:r>
              <a:rPr lang="en-US" dirty="0" smtClean="0">
                <a:hlinkClick r:id="rId2"/>
              </a:rPr>
              <a:t>presentations</a:t>
            </a:r>
            <a:endParaRPr lang="en-US" dirty="0" smtClean="0"/>
          </a:p>
          <a:p>
            <a:r>
              <a:rPr lang="en-US" dirty="0" smtClean="0"/>
              <a:t>Developer Tech Library – “Login Flows”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developer.salesforce.com</a:t>
            </a:r>
            <a:r>
              <a:rPr lang="en-US" dirty="0">
                <a:hlinkClick r:id="rId3"/>
              </a:rPr>
              <a:t>/page/Login-</a:t>
            </a:r>
            <a:r>
              <a:rPr lang="en-US" dirty="0" smtClean="0">
                <a:hlinkClick r:id="rId3"/>
              </a:rPr>
              <a:t>Flows</a:t>
            </a:r>
            <a:endParaRPr lang="en-US" dirty="0" smtClean="0"/>
          </a:p>
          <a:p>
            <a:r>
              <a:rPr lang="en-US" dirty="0" smtClean="0"/>
              <a:t>Help Topic – “Custom Login Flows”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help.salesforce.com</a:t>
            </a:r>
            <a:r>
              <a:rPr lang="en-US" dirty="0">
                <a:hlinkClick r:id="rId4"/>
              </a:rPr>
              <a:t>/apex/</a:t>
            </a:r>
            <a:r>
              <a:rPr lang="en-US" dirty="0" err="1">
                <a:hlinkClick r:id="rId4"/>
              </a:rPr>
              <a:t>HTViewHelpDoc?id</a:t>
            </a:r>
            <a:r>
              <a:rPr lang="en-US" dirty="0">
                <a:hlinkClick r:id="rId4"/>
              </a:rPr>
              <a:t>=</a:t>
            </a:r>
            <a:r>
              <a:rPr lang="en-US" dirty="0" err="1" smtClean="0">
                <a:hlinkClick r:id="rId4"/>
              </a:rPr>
              <a:t>security_login_flow.htm</a:t>
            </a:r>
            <a:endParaRPr lang="en-US" dirty="0" smtClean="0"/>
          </a:p>
          <a:p>
            <a:r>
              <a:rPr lang="en-US" dirty="0"/>
              <a:t>“Customizing User Authentication with Login Flows” (DF14 presentation on YouTube) by </a:t>
            </a:r>
            <a:r>
              <a:rPr lang="en-US" dirty="0" err="1"/>
              <a:t>Itzik</a:t>
            </a:r>
            <a:r>
              <a:rPr lang="en-US" dirty="0"/>
              <a:t> </a:t>
            </a:r>
            <a:r>
              <a:rPr lang="en-US" dirty="0" err="1"/>
              <a:t>Koren</a:t>
            </a:r>
            <a:r>
              <a:rPr lang="en-US" dirty="0"/>
              <a:t>, Jerrod Chong, and Charles </a:t>
            </a:r>
            <a:r>
              <a:rPr lang="en-US" dirty="0" err="1" smtClean="0"/>
              <a:t>Oppenhimer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https://www.youtube.com/watch?v=gYes8OLAc-</a:t>
            </a:r>
            <a:r>
              <a:rPr lang="en-US" dirty="0" smtClean="0">
                <a:hlinkClick r:id="rId5"/>
              </a:rPr>
              <a:t>k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6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79"/>
            <a:ext cx="11515535" cy="3961783"/>
          </a:xfrm>
        </p:spPr>
        <p:txBody>
          <a:bodyPr/>
          <a:lstStyle/>
          <a:p>
            <a:r>
              <a:rPr lang="en-US" dirty="0" smtClean="0"/>
              <a:t>Apex </a:t>
            </a:r>
            <a:r>
              <a:rPr lang="en-US" dirty="0"/>
              <a:t>Code Developer’s Guide - @</a:t>
            </a:r>
            <a:r>
              <a:rPr lang="en-US" dirty="0" err="1"/>
              <a:t>InvocableMethod</a:t>
            </a:r>
            <a:r>
              <a:rPr lang="en-US" dirty="0"/>
              <a:t> and @</a:t>
            </a:r>
            <a:r>
              <a:rPr lang="en-US" dirty="0" err="1"/>
              <a:t>InvocableVariable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developer.salesforce.com</a:t>
            </a:r>
            <a:r>
              <a:rPr lang="en-US" dirty="0">
                <a:hlinkClick r:id="rId2"/>
              </a:rPr>
              <a:t>/docs/</a:t>
            </a:r>
            <a:r>
              <a:rPr lang="en-US" dirty="0" err="1">
                <a:hlinkClick r:id="rId2"/>
              </a:rPr>
              <a:t>atlas.en-us.apexcode.meta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apexcode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apex_classes_annotation_InvocableMethod.htm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developer.salesforce.com</a:t>
            </a:r>
            <a:r>
              <a:rPr lang="en-US" dirty="0">
                <a:hlinkClick r:id="rId3"/>
              </a:rPr>
              <a:t>/docs/</a:t>
            </a:r>
            <a:r>
              <a:rPr lang="en-US" dirty="0" err="1">
                <a:hlinkClick r:id="rId3"/>
              </a:rPr>
              <a:t>atlas.en-us.apexcode.meta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apexcode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apex_classes_annotation_InvocableVariable.htm</a:t>
            </a:r>
            <a:endParaRPr lang="en-US" dirty="0"/>
          </a:p>
          <a:p>
            <a:r>
              <a:rPr lang="en-US" dirty="0" err="1"/>
              <a:t>Force.com</a:t>
            </a:r>
            <a:r>
              <a:rPr lang="en-US" dirty="0"/>
              <a:t> Actions Developer’s Guide - Apex Actions </a:t>
            </a:r>
          </a:p>
          <a:p>
            <a:pPr lvl="1"/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developer.salesforce.com</a:t>
            </a:r>
            <a:r>
              <a:rPr lang="en-US" dirty="0" smtClean="0">
                <a:hlinkClick r:id="rId4"/>
              </a:rPr>
              <a:t>/docs/</a:t>
            </a:r>
            <a:r>
              <a:rPr lang="en-US" dirty="0" err="1" smtClean="0">
                <a:hlinkClick r:id="rId4"/>
              </a:rPr>
              <a:t>atlas.en-us.api_action.meta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api_action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actions_obj_apex.htm</a:t>
            </a:r>
            <a:endParaRPr lang="en-US" dirty="0" smtClean="0"/>
          </a:p>
          <a:p>
            <a:pPr>
              <a:buNone/>
            </a:pPr>
            <a:r>
              <a:rPr lang="en-US" dirty="0"/>
              <a:t>Login Flow </a:t>
            </a:r>
            <a:r>
              <a:rPr lang="en-US" dirty="0" smtClean="0"/>
              <a:t>samples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developer.salesforce.com</a:t>
            </a:r>
            <a:r>
              <a:rPr lang="en-US" dirty="0">
                <a:hlinkClick r:id="rId5"/>
              </a:rPr>
              <a:t>/page/</a:t>
            </a:r>
            <a:r>
              <a:rPr lang="en-US" dirty="0" err="1">
                <a:hlinkClick r:id="rId5"/>
              </a:rPr>
              <a:t>Login-Flows#Login_Flow_samples</a:t>
            </a:r>
            <a:endParaRPr lang="en-US" dirty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/>
          <p:nvPr/>
        </p:nvPicPr>
        <p:blipFill>
          <a:blip r:embed="rId2">
            <a:alphaModFix amt="8000"/>
            <a:extLst/>
          </a:blip>
          <a:srcRect/>
          <a:stretch>
            <a:fillRect/>
          </a:stretch>
        </p:blipFill>
        <p:spPr>
          <a:xfrm>
            <a:off x="2925376" y="1530658"/>
            <a:ext cx="6150689" cy="43062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270"/>
          <p:cNvGrpSpPr/>
          <p:nvPr/>
        </p:nvGrpSpPr>
        <p:grpSpPr>
          <a:xfrm>
            <a:off x="7986925" y="2113660"/>
            <a:ext cx="3480244" cy="4919961"/>
            <a:chOff x="0" y="0"/>
            <a:chExt cx="6962300" cy="9839921"/>
          </a:xfrm>
        </p:grpSpPr>
        <p:grpSp>
          <p:nvGrpSpPr>
            <p:cNvPr id="9" name="Group 265"/>
            <p:cNvGrpSpPr/>
            <p:nvPr/>
          </p:nvGrpSpPr>
          <p:grpSpPr>
            <a:xfrm>
              <a:off x="261690" y="6728711"/>
              <a:ext cx="6700611" cy="3111211"/>
              <a:chOff x="0" y="0"/>
              <a:chExt cx="6700609" cy="3111209"/>
            </a:xfrm>
          </p:grpSpPr>
          <p:grpSp>
            <p:nvGrpSpPr>
              <p:cNvPr id="14" name="Group 263"/>
              <p:cNvGrpSpPr/>
              <p:nvPr/>
            </p:nvGrpSpPr>
            <p:grpSpPr>
              <a:xfrm>
                <a:off x="-1" y="1103911"/>
                <a:ext cx="892176" cy="903388"/>
                <a:chOff x="0" y="0"/>
                <a:chExt cx="892175" cy="903387"/>
              </a:xfrm>
            </p:grpSpPr>
            <p:sp>
              <p:nvSpPr>
                <p:cNvPr id="16" name="Shape 261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D8B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18" name="Shape 262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3</a:t>
                  </a:r>
                </a:p>
              </p:txBody>
            </p:sp>
          </p:grpSp>
          <p:sp>
            <p:nvSpPr>
              <p:cNvPr id="15" name="Shape 264"/>
              <p:cNvSpPr/>
              <p:nvPr/>
            </p:nvSpPr>
            <p:spPr>
              <a:xfrm>
                <a:off x="1282654" y="-1"/>
                <a:ext cx="5417956" cy="31112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32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Earn a GoPro prize entry for each completed survey</a:t>
                </a:r>
              </a:p>
            </p:txBody>
          </p:sp>
        </p:grpSp>
        <p:grpSp>
          <p:nvGrpSpPr>
            <p:cNvPr id="10" name="Group 269"/>
            <p:cNvGrpSpPr/>
            <p:nvPr/>
          </p:nvGrpSpPr>
          <p:grpSpPr>
            <a:xfrm>
              <a:off x="-1" y="-1"/>
              <a:ext cx="6755431" cy="6755431"/>
              <a:chOff x="0" y="0"/>
              <a:chExt cx="6755429" cy="6755429"/>
            </a:xfrm>
          </p:grpSpPr>
          <p:sp>
            <p:nvSpPr>
              <p:cNvPr id="11" name="Shape 266"/>
              <p:cNvSpPr/>
              <p:nvPr/>
            </p:nvSpPr>
            <p:spPr>
              <a:xfrm>
                <a:off x="0" y="0"/>
                <a:ext cx="6755430" cy="6755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2" name="Shape 267"/>
              <p:cNvSpPr/>
              <p:nvPr/>
            </p:nvSpPr>
            <p:spPr>
              <a:xfrm>
                <a:off x="180150" y="212974"/>
                <a:ext cx="6387624" cy="638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2CD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13" name="pasted-image.tif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99431" y="992679"/>
                <a:ext cx="4749062" cy="4828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9" name="Group 283"/>
          <p:cNvGrpSpPr/>
          <p:nvPr/>
        </p:nvGrpSpPr>
        <p:grpSpPr>
          <a:xfrm>
            <a:off x="4281987" y="1530665"/>
            <a:ext cx="3247043" cy="5358888"/>
            <a:chOff x="0" y="0"/>
            <a:chExt cx="6495777" cy="10717774"/>
          </a:xfrm>
        </p:grpSpPr>
        <p:grpSp>
          <p:nvGrpSpPr>
            <p:cNvPr id="20" name="Group 277"/>
            <p:cNvGrpSpPr/>
            <p:nvPr/>
          </p:nvGrpSpPr>
          <p:grpSpPr>
            <a:xfrm>
              <a:off x="1233047" y="0"/>
              <a:ext cx="4410794" cy="8612557"/>
              <a:chOff x="0" y="0"/>
              <a:chExt cx="4410793" cy="8612556"/>
            </a:xfrm>
          </p:grpSpPr>
          <p:grpSp>
            <p:nvGrpSpPr>
              <p:cNvPr id="26" name="Group 273"/>
              <p:cNvGrpSpPr/>
              <p:nvPr/>
            </p:nvGrpSpPr>
            <p:grpSpPr>
              <a:xfrm>
                <a:off x="0" y="0"/>
                <a:ext cx="4185703" cy="8612557"/>
                <a:chOff x="0" y="0"/>
                <a:chExt cx="4185702" cy="8612556"/>
              </a:xfrm>
            </p:grpSpPr>
            <p:pic>
              <p:nvPicPr>
                <p:cNvPr id="30" name="pasted-image.tif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235167" y="1016132"/>
                  <a:ext cx="3715369" cy="66051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iPhone_6_White_Cutout_Stroke_v2.png"/>
                <p:cNvPicPr/>
                <p:nvPr/>
              </p:nvPicPr>
              <p:blipFill>
                <a:blip r:embed="rId5">
                  <a:extLst/>
                </a:blip>
                <a:srcRect l="66" r="66"/>
                <a:stretch>
                  <a:fillRect/>
                </a:stretch>
              </p:blipFill>
              <p:spPr>
                <a:xfrm>
                  <a:off x="0" y="0"/>
                  <a:ext cx="4185703" cy="861255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381000" dist="12700" rotWithShape="0">
                    <a:srgbClr val="000000">
                      <a:alpha val="50000"/>
                    </a:srgbClr>
                  </a:outerShdw>
                </a:effectLst>
              </p:spPr>
            </p:pic>
          </p:grpSp>
          <p:grpSp>
            <p:nvGrpSpPr>
              <p:cNvPr id="27" name="Group 276"/>
              <p:cNvGrpSpPr/>
              <p:nvPr/>
            </p:nvGrpSpPr>
            <p:grpSpPr>
              <a:xfrm>
                <a:off x="2545213" y="474414"/>
                <a:ext cx="1865581" cy="1865448"/>
                <a:chOff x="0" y="0"/>
                <a:chExt cx="1865579" cy="1865446"/>
              </a:xfrm>
            </p:grpSpPr>
            <p:pic>
              <p:nvPicPr>
                <p:cNvPr id="28" name="pasted-image.png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865580" cy="1865447"/>
                </a:xfrm>
                <a:prstGeom prst="rect">
                  <a:avLst/>
                </a:prstGeom>
                <a:ln>
                  <a:noFill/>
                </a:ln>
                <a:effectLst>
                  <a:outerShdw blurRad="101600" dir="5400000" rotWithShape="0">
                    <a:srgbClr val="000000">
                      <a:alpha val="30000"/>
                    </a:srgbClr>
                  </a:outerShdw>
                </a:effectLst>
              </p:spPr>
            </p:pic>
            <p:sp>
              <p:nvSpPr>
                <p:cNvPr id="29" name="Shape 275"/>
                <p:cNvSpPr/>
                <p:nvPr/>
              </p:nvSpPr>
              <p:spPr>
                <a:xfrm>
                  <a:off x="0" y="0"/>
                  <a:ext cx="1865580" cy="1865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20595" extrusionOk="0">
                      <a:moveTo>
                        <a:pt x="9839" y="0"/>
                      </a:moveTo>
                      <a:cubicBezTo>
                        <a:pt x="7321" y="0"/>
                        <a:pt x="4802" y="1004"/>
                        <a:pt x="2881" y="3014"/>
                      </a:cubicBezTo>
                      <a:cubicBezTo>
                        <a:pt x="-961" y="7036"/>
                        <a:pt x="-961" y="13557"/>
                        <a:pt x="2881" y="17579"/>
                      </a:cubicBezTo>
                      <a:cubicBezTo>
                        <a:pt x="6723" y="21600"/>
                        <a:pt x="12955" y="21600"/>
                        <a:pt x="16797" y="17579"/>
                      </a:cubicBezTo>
                      <a:cubicBezTo>
                        <a:pt x="20639" y="13557"/>
                        <a:pt x="20639" y="7036"/>
                        <a:pt x="16797" y="3014"/>
                      </a:cubicBezTo>
                      <a:cubicBezTo>
                        <a:pt x="14876" y="1004"/>
                        <a:pt x="12357" y="0"/>
                        <a:pt x="9839" y="0"/>
                      </a:cubicBezTo>
                      <a:close/>
                    </a:path>
                  </a:pathLst>
                </a:custGeom>
                <a:ln w="88900" cap="flat">
                  <a:solidFill>
                    <a:srgbClr val="FFFFFF"/>
                  </a:solidFill>
                  <a:prstDash val="solid"/>
                  <a:miter lim="400000"/>
                </a:ln>
              </p:spPr>
              <p:txBody>
                <a:bodyPr/>
                <a:lstStyle/>
                <a:p>
                  <a:pPr lvl="0"/>
                  <a:endParaRPr/>
                </a:p>
              </p:txBody>
            </p:sp>
          </p:grpSp>
        </p:grpSp>
        <p:grpSp>
          <p:nvGrpSpPr>
            <p:cNvPr id="21" name="Group 282"/>
            <p:cNvGrpSpPr/>
            <p:nvPr/>
          </p:nvGrpSpPr>
          <p:grpSpPr>
            <a:xfrm>
              <a:off x="-1" y="8182841"/>
              <a:ext cx="6495778" cy="2534934"/>
              <a:chOff x="0" y="0"/>
              <a:chExt cx="6495776" cy="2534932"/>
            </a:xfrm>
          </p:grpSpPr>
          <p:sp>
            <p:nvSpPr>
              <p:cNvPr id="22" name="Shape 278"/>
              <p:cNvSpPr/>
              <p:nvPr/>
            </p:nvSpPr>
            <p:spPr>
              <a:xfrm>
                <a:off x="1283980" y="-1"/>
                <a:ext cx="5211797" cy="25349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3200"/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Tap the bell to take a survey</a:t>
                </a:r>
              </a:p>
            </p:txBody>
          </p:sp>
          <p:grpSp>
            <p:nvGrpSpPr>
              <p:cNvPr id="23" name="Group 281"/>
              <p:cNvGrpSpPr/>
              <p:nvPr/>
            </p:nvGrpSpPr>
            <p:grpSpPr>
              <a:xfrm>
                <a:off x="-1" y="815772"/>
                <a:ext cx="892176" cy="903389"/>
                <a:chOff x="0" y="0"/>
                <a:chExt cx="892175" cy="903387"/>
              </a:xfrm>
            </p:grpSpPr>
            <p:sp>
              <p:nvSpPr>
                <p:cNvPr id="24" name="Shape 279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963CB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25" name="Shape 280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2</a:t>
                  </a:r>
                </a:p>
              </p:txBody>
            </p:sp>
          </p:grpSp>
        </p:grpSp>
      </p:grpSp>
      <p:grpSp>
        <p:nvGrpSpPr>
          <p:cNvPr id="32" name="Group 295"/>
          <p:cNvGrpSpPr/>
          <p:nvPr/>
        </p:nvGrpSpPr>
        <p:grpSpPr>
          <a:xfrm>
            <a:off x="738476" y="1530665"/>
            <a:ext cx="3072050" cy="4905344"/>
            <a:chOff x="33647" y="0"/>
            <a:chExt cx="6145699" cy="9810685"/>
          </a:xfrm>
        </p:grpSpPr>
        <p:pic>
          <p:nvPicPr>
            <p:cNvPr id="33" name="pasted-image.tif"/>
            <p:cNvPicPr/>
            <p:nvPr/>
          </p:nvPicPr>
          <p:blipFill>
            <a:blip r:embed="rId7">
              <a:extLst/>
            </a:blip>
            <a:srcRect/>
            <a:stretch>
              <a:fillRect/>
            </a:stretch>
          </p:blipFill>
          <p:spPr>
            <a:xfrm>
              <a:off x="1155172" y="771185"/>
              <a:ext cx="3860751" cy="6866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" name="Group 289"/>
            <p:cNvGrpSpPr/>
            <p:nvPr/>
          </p:nvGrpSpPr>
          <p:grpSpPr>
            <a:xfrm>
              <a:off x="33647" y="8907295"/>
              <a:ext cx="6145699" cy="903390"/>
              <a:chOff x="-1" y="114408"/>
              <a:chExt cx="6145698" cy="903389"/>
            </a:xfrm>
          </p:grpSpPr>
          <p:sp>
            <p:nvSpPr>
              <p:cNvPr id="40" name="Shape 285"/>
              <p:cNvSpPr/>
              <p:nvPr/>
            </p:nvSpPr>
            <p:spPr>
              <a:xfrm>
                <a:off x="1359010" y="175614"/>
                <a:ext cx="4786687" cy="780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r>
                  <a:rPr sz="1600" dirty="0">
                    <a:solidFill>
                      <a:schemeClr val="accent1"/>
                    </a:solidFill>
                  </a:rPr>
                  <a:t>E</a:t>
                </a:r>
                <a:r>
                  <a:rPr sz="1600" b="1" dirty="0">
                    <a:solidFill>
                      <a:schemeClr val="accent1"/>
                    </a:solidFill>
                  </a:rPr>
                  <a:t>nroll</a:t>
                </a:r>
                <a:r>
                  <a:rPr sz="1600" dirty="0">
                    <a:solidFill>
                      <a:schemeClr val="accent1"/>
                    </a:solidFill>
                  </a:rPr>
                  <a:t> in a session</a:t>
                </a:r>
              </a:p>
            </p:txBody>
          </p:sp>
          <p:grpSp>
            <p:nvGrpSpPr>
              <p:cNvPr id="41" name="Group 288"/>
              <p:cNvGrpSpPr/>
              <p:nvPr/>
            </p:nvGrpSpPr>
            <p:grpSpPr>
              <a:xfrm>
                <a:off x="-1" y="114408"/>
                <a:ext cx="892176" cy="903389"/>
                <a:chOff x="0" y="0"/>
                <a:chExt cx="892175" cy="903387"/>
              </a:xfrm>
            </p:grpSpPr>
            <p:sp>
              <p:nvSpPr>
                <p:cNvPr id="42" name="Shape 286"/>
                <p:cNvSpPr/>
                <p:nvPr/>
              </p:nvSpPr>
              <p:spPr>
                <a:xfrm>
                  <a:off x="0" y="0"/>
                  <a:ext cx="892175" cy="892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418F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6200" tIns="76200" rIns="76200" bIns="7620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sp>
              <p:nvSpPr>
                <p:cNvPr id="43" name="Shape 287"/>
                <p:cNvSpPr/>
                <p:nvPr/>
              </p:nvSpPr>
              <p:spPr>
                <a:xfrm>
                  <a:off x="193524" y="11212"/>
                  <a:ext cx="511938" cy="8921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noAutofit/>
                </a:bodyPr>
                <a:lstStyle>
                  <a:lvl1pPr>
                    <a:defRPr sz="4000" b="1"/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</a:defRPr>
                  </a:pPr>
                  <a:r>
                    <a:rPr sz="2000">
                      <a:solidFill>
                        <a:srgbClr val="FFFFFF"/>
                      </a:solidFill>
                    </a:rPr>
                    <a:t>1</a:t>
                  </a:r>
                </a:p>
              </p:txBody>
            </p:sp>
          </p:grpSp>
        </p:grpSp>
        <p:pic>
          <p:nvPicPr>
            <p:cNvPr id="35" name="pasted-image.tif"/>
            <p:cNvPicPr/>
            <p:nvPr/>
          </p:nvPicPr>
          <p:blipFill>
            <a:blip r:embed="rId8">
              <a:extLst/>
            </a:blip>
            <a:srcRect b="21243"/>
            <a:stretch>
              <a:fillRect/>
            </a:stretch>
          </p:blipFill>
          <p:spPr>
            <a:xfrm>
              <a:off x="1201210" y="829262"/>
              <a:ext cx="3743343" cy="5232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iPhone_6_White_Cutout_Stroke_v2.png"/>
            <p:cNvPicPr/>
            <p:nvPr/>
          </p:nvPicPr>
          <p:blipFill>
            <a:blip r:embed="rId5">
              <a:extLst/>
            </a:blip>
            <a:srcRect l="66" r="66"/>
            <a:stretch>
              <a:fillRect/>
            </a:stretch>
          </p:blipFill>
          <p:spPr>
            <a:xfrm>
              <a:off x="1013576" y="0"/>
              <a:ext cx="4185703" cy="861255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381000" dist="127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37" name="Group 294"/>
            <p:cNvGrpSpPr/>
            <p:nvPr/>
          </p:nvGrpSpPr>
          <p:grpSpPr>
            <a:xfrm>
              <a:off x="2969548" y="6613129"/>
              <a:ext cx="1305542" cy="1293020"/>
              <a:chOff x="0" y="0"/>
              <a:chExt cx="1305540" cy="1293018"/>
            </a:xfrm>
          </p:grpSpPr>
          <p:pic>
            <p:nvPicPr>
              <p:cNvPr id="38" name="pasted-image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305541" cy="1293019"/>
              </a:xfrm>
              <a:prstGeom prst="rect">
                <a:avLst/>
              </a:prstGeom>
              <a:ln>
                <a:noFill/>
              </a:ln>
              <a:effectLst>
                <a:outerShdw blurRad="101600" dir="5400000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39" name="Shape 293"/>
              <p:cNvSpPr/>
              <p:nvPr/>
            </p:nvSpPr>
            <p:spPr>
              <a:xfrm>
                <a:off x="0" y="0"/>
                <a:ext cx="1305541" cy="1293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8840" y="0"/>
                    </a:moveTo>
                    <a:cubicBezTo>
                      <a:pt x="6666" y="245"/>
                      <a:pt x="4548" y="1243"/>
                      <a:pt x="2882" y="3090"/>
                    </a:cubicBezTo>
                    <a:cubicBezTo>
                      <a:pt x="-961" y="7348"/>
                      <a:pt x="-961" y="14252"/>
                      <a:pt x="2882" y="18510"/>
                    </a:cubicBezTo>
                    <a:cubicBezTo>
                      <a:pt x="4548" y="20357"/>
                      <a:pt x="6666" y="21355"/>
                      <a:pt x="8840" y="21600"/>
                    </a:cubicBezTo>
                    <a:lnTo>
                      <a:pt x="10838" y="21600"/>
                    </a:lnTo>
                    <a:cubicBezTo>
                      <a:pt x="13012" y="21355"/>
                      <a:pt x="15130" y="20357"/>
                      <a:pt x="16796" y="18510"/>
                    </a:cubicBezTo>
                    <a:cubicBezTo>
                      <a:pt x="20639" y="14252"/>
                      <a:pt x="20639" y="7348"/>
                      <a:pt x="16796" y="3090"/>
                    </a:cubicBezTo>
                    <a:cubicBezTo>
                      <a:pt x="15130" y="1243"/>
                      <a:pt x="13012" y="245"/>
                      <a:pt x="10838" y="0"/>
                    </a:cubicBezTo>
                    <a:lnTo>
                      <a:pt x="8840" y="0"/>
                    </a:lnTo>
                    <a:close/>
                  </a:path>
                </a:pathLst>
              </a:custGeom>
              <a:ln w="88900" cap="flat">
                <a:solidFill>
                  <a:srgbClr val="FFFFFF"/>
                </a:solidFill>
                <a:prstDash val="solid"/>
                <a:miter lim="400000"/>
              </a:ln>
            </p:spPr>
            <p:txBody>
              <a:bodyPr/>
              <a:lstStyle/>
              <a:p>
                <a:pPr lvl="0"/>
                <a:endParaRPr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Your Feedback, and Win a </a:t>
            </a:r>
            <a:r>
              <a:rPr lang="en-US" dirty="0" err="1" smtClean="0"/>
              <a:t>GoPro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9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19" grpId="0" animBg="1" advAuto="0"/>
      <p:bldP spid="32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6645" y="2974979"/>
            <a:ext cx="11515535" cy="908043"/>
          </a:xfrm>
        </p:spPr>
        <p:txBody>
          <a:bodyPr anchor="ctr"/>
          <a:lstStyle/>
          <a:p>
            <a:pPr algn="ctr"/>
            <a:r>
              <a:rPr lang="en-US" sz="4800" b="1" dirty="0" smtClean="0"/>
              <a:t>Thanks!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Enjoy #DF15 !!!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62152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329" y="90721"/>
            <a:ext cx="1370299" cy="908043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pic>
        <p:nvPicPr>
          <p:cNvPr id="2" name="Picture 1" descr="OneCloud-ERP-logo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2194704"/>
            <a:ext cx="4933265" cy="2828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70" y="538802"/>
            <a:ext cx="4968289" cy="484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9" y="5305548"/>
            <a:ext cx="4619736" cy="273288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idx="1"/>
          </p:nvPr>
        </p:nvSpPr>
        <p:spPr>
          <a:xfrm>
            <a:off x="6009744" y="2622144"/>
            <a:ext cx="6094412" cy="3621182"/>
          </a:xfrm>
        </p:spPr>
        <p:txBody>
          <a:bodyPr/>
          <a:lstStyle/>
          <a:p>
            <a:pPr marL="0" lvl="1" indent="0">
              <a:spcAft>
                <a:spcPts val="1200"/>
              </a:spcAft>
              <a:buClr>
                <a:schemeClr val="accent2"/>
              </a:buClr>
              <a:buNone/>
            </a:pPr>
            <a:r>
              <a:rPr lang="en-US" sz="2400" dirty="0"/>
              <a:t>GREAT ALONE. BETTER TOGETHER.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Native </a:t>
            </a:r>
            <a:r>
              <a:rPr lang="en-US" dirty="0"/>
              <a:t>to </a:t>
            </a:r>
            <a:r>
              <a:rPr lang="en-US" dirty="0" err="1" smtClean="0"/>
              <a:t>Salesforce</a:t>
            </a:r>
            <a:r>
              <a:rPr lang="en-US" dirty="0" smtClean="0"/>
              <a:t> App Cloud </a:t>
            </a:r>
            <a:r>
              <a:rPr lang="en-US" dirty="0"/>
              <a:t>since </a:t>
            </a:r>
            <a:r>
              <a:rPr lang="en-US" dirty="0" smtClean="0"/>
              <a:t>2009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Investors include </a:t>
            </a:r>
            <a:r>
              <a:rPr lang="en-US" dirty="0" err="1"/>
              <a:t>Salesforce</a:t>
            </a:r>
            <a:r>
              <a:rPr lang="en-US" dirty="0"/>
              <a:t> </a:t>
            </a:r>
            <a:r>
              <a:rPr lang="en-US" dirty="0" smtClean="0"/>
              <a:t>Ventures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Customers in 27 </a:t>
            </a:r>
            <a:r>
              <a:rPr lang="en-US" dirty="0" smtClean="0"/>
              <a:t>countries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650+ employees, San Francisco </a:t>
            </a:r>
            <a:r>
              <a:rPr lang="en-US" dirty="0" smtClean="0"/>
              <a:t>based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Dreamforce.FinancialForce.com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7891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90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/>
              <a:t>Login Flow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369332"/>
          </a:xfrm>
        </p:spPr>
        <p:txBody>
          <a:bodyPr/>
          <a:lstStyle/>
          <a:p>
            <a:pPr algn="ctr"/>
            <a:r>
              <a:rPr lang="en-US" dirty="0" smtClean="0"/>
              <a:t>What are Login Flows?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1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>
          <a:xfrm>
            <a:off x="338327" y="1599480"/>
            <a:ext cx="11515535" cy="3574099"/>
          </a:xfrm>
        </p:spPr>
        <p:txBody>
          <a:bodyPr/>
          <a:lstStyle/>
          <a:p>
            <a:r>
              <a:rPr lang="en-US" dirty="0" smtClean="0"/>
              <a:t>They are Visual Flows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use of all basic aspects of Visual Flows</a:t>
            </a:r>
          </a:p>
          <a:p>
            <a:pPr lvl="2"/>
            <a:r>
              <a:rPr lang="en-US" dirty="0" smtClean="0"/>
              <a:t>UI Elements</a:t>
            </a:r>
          </a:p>
          <a:p>
            <a:pPr lvl="2"/>
            <a:r>
              <a:rPr lang="en-US" dirty="0" smtClean="0"/>
              <a:t>Logic Elements</a:t>
            </a:r>
          </a:p>
          <a:p>
            <a:pPr lvl="2"/>
            <a:r>
              <a:rPr lang="en-US" dirty="0" smtClean="0"/>
              <a:t>Data Elements</a:t>
            </a:r>
          </a:p>
          <a:p>
            <a:pPr marL="0" lvl="1" indent="0">
              <a:buNone/>
            </a:pPr>
            <a:r>
              <a:rPr lang="en-US" dirty="0" smtClean="0"/>
              <a:t>Bound to a Profile</a:t>
            </a:r>
          </a:p>
          <a:p>
            <a:pPr marL="0" lvl="1" indent="0">
              <a:buNone/>
            </a:pPr>
            <a:r>
              <a:rPr lang="en-US" dirty="0" smtClean="0"/>
              <a:t>Initiated by user’s login event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Login Flows?</a:t>
            </a:r>
            <a:endParaRPr lang="en-US" dirty="0"/>
          </a:p>
        </p:txBody>
      </p:sp>
      <p:sp>
        <p:nvSpPr>
          <p:cNvPr id="5" name="Text Placeholder 16"/>
          <p:cNvSpPr txBox="1">
            <a:spLocks/>
          </p:cNvSpPr>
          <p:nvPr/>
        </p:nvSpPr>
        <p:spPr>
          <a:xfrm>
            <a:off x="450621" y="4920166"/>
            <a:ext cx="11515535" cy="1135700"/>
          </a:xfrm>
          <a:prstGeom prst="rect">
            <a:avLst/>
          </a:prstGeom>
        </p:spPr>
        <p:txBody>
          <a:bodyPr vert="horz" lIns="9144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smtClean="0"/>
              <a:t>…Let’s see one in action!!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9344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8327" y="2363351"/>
            <a:ext cx="11515535" cy="908043"/>
          </a:xfrm>
        </p:spPr>
        <p:txBody>
          <a:bodyPr/>
          <a:lstStyle/>
          <a:p>
            <a:pPr algn="ctr"/>
            <a:r>
              <a:rPr lang="en-US" sz="4800" b="1" dirty="0" smtClean="0"/>
              <a:t>Demo #1</a:t>
            </a:r>
            <a:endParaRPr lang="en-US" sz="48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51696" y="3601185"/>
            <a:ext cx="11484864" cy="892552"/>
          </a:xfrm>
        </p:spPr>
        <p:txBody>
          <a:bodyPr/>
          <a:lstStyle/>
          <a:p>
            <a:pPr algn="ctr"/>
            <a:r>
              <a:rPr lang="en-US" dirty="0"/>
              <a:t>First Time User</a:t>
            </a:r>
          </a:p>
          <a:p>
            <a:pPr algn="ctr"/>
            <a:r>
              <a:rPr lang="en-US" dirty="0"/>
              <a:t>Accept Terms of </a:t>
            </a:r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2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steps:</a:t>
            </a:r>
          </a:p>
          <a:p>
            <a:pPr lvl="1"/>
            <a:r>
              <a:rPr lang="en-US" dirty="0" smtClean="0"/>
              <a:t>Define the Visual Flow</a:t>
            </a:r>
            <a:endParaRPr lang="en-US" dirty="0"/>
          </a:p>
          <a:p>
            <a:pPr lvl="1"/>
            <a:r>
              <a:rPr lang="en-US" dirty="0" smtClean="0"/>
              <a:t>Bind the flow to profile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Flow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0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the Flow menu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Flow…</a:t>
            </a:r>
            <a:endParaRPr lang="en-US" dirty="0"/>
          </a:p>
        </p:txBody>
      </p:sp>
      <p:pic>
        <p:nvPicPr>
          <p:cNvPr id="33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956" y="618942"/>
            <a:ext cx="3251248" cy="5620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044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F15 Base Template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DF15 Base Template.potx</Template>
  <TotalTime>18809</TotalTime>
  <Words>783</Words>
  <Application>Microsoft Macintosh PowerPoint</Application>
  <PresentationFormat>Custom</PresentationFormat>
  <Paragraphs>129</Paragraphs>
  <Slides>30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DF15 Base Template</vt:lpstr>
      <vt:lpstr>Advanced Uses of Salesforce’s Login Flows</vt:lpstr>
      <vt:lpstr>John M. Daniel</vt:lpstr>
      <vt:lpstr>About</vt:lpstr>
      <vt:lpstr>Login Flow Overview</vt:lpstr>
      <vt:lpstr>What are Login Flows?</vt:lpstr>
      <vt:lpstr>Demo #1</vt:lpstr>
      <vt:lpstr>Login Flow setup</vt:lpstr>
      <vt:lpstr>Define the Flow…</vt:lpstr>
      <vt:lpstr>Define the Flow…</vt:lpstr>
      <vt:lpstr>Define the Flow…</vt:lpstr>
      <vt:lpstr>Define the Flow…</vt:lpstr>
      <vt:lpstr>Bind to profile…</vt:lpstr>
      <vt:lpstr>Bind to profile…</vt:lpstr>
      <vt:lpstr>Bind to profile…</vt:lpstr>
      <vt:lpstr>It’s that simple!</vt:lpstr>
      <vt:lpstr>So… When Can You Use Login Flows?</vt:lpstr>
      <vt:lpstr>Login Flow Use Cases</vt:lpstr>
      <vt:lpstr>Demo #2</vt:lpstr>
      <vt:lpstr>More Login Flow Use Cases</vt:lpstr>
      <vt:lpstr>But How Do You Connect Your Flows to Apex Code?</vt:lpstr>
      <vt:lpstr>Process.Plugin  Apex Interface!!!</vt:lpstr>
      <vt:lpstr>@InvocableMethod  Apex Annotation!!</vt:lpstr>
      <vt:lpstr>@InvocableMethod Annotation </vt:lpstr>
      <vt:lpstr>Demo #3</vt:lpstr>
      <vt:lpstr>Questions???</vt:lpstr>
      <vt:lpstr>Links</vt:lpstr>
      <vt:lpstr>More Links</vt:lpstr>
      <vt:lpstr>Share Your Feedback, and Win a GoPro!</vt:lpstr>
      <vt:lpstr>Thanks!  Enjoy #DF15 !!!</vt:lpstr>
      <vt:lpstr>PowerPoint Presentation</vt:lpstr>
    </vt:vector>
  </TitlesOfParts>
  <Company>Carol Hausmann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</dc:title>
  <dc:creator>Salesforce</dc:creator>
  <cp:lastModifiedBy>John Daniel</cp:lastModifiedBy>
  <cp:revision>949</cp:revision>
  <cp:lastPrinted>2014-09-29T18:29:00Z</cp:lastPrinted>
  <dcterms:created xsi:type="dcterms:W3CDTF">2014-09-29T18:28:17Z</dcterms:created>
  <dcterms:modified xsi:type="dcterms:W3CDTF">2015-09-13T23:56:45Z</dcterms:modified>
</cp:coreProperties>
</file>